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rita Buri Bold" panose="020B0604020202020204" charset="-127"/>
      <p:regular r:id="rId11"/>
    </p:embeddedFont>
    <p:embeddedFont>
      <p:font typeface="Arimo" panose="020B0604020202020204" charset="0"/>
      <p:regular r:id="rId12"/>
    </p:embeddedFont>
    <p:embeddedFont>
      <p:font typeface="Calibri" panose="020F0502020204030204" pitchFamily="34" charset="0"/>
      <p:regular r:id="rId13"/>
      <p:bold r:id="rId14"/>
      <p:italic r:id="rId15"/>
      <p:boldItalic r:id="rId16"/>
    </p:embeddedFont>
    <p:embeddedFont>
      <p:font typeface="HK Grotesk Light" panose="020B0604020202020204" charset="-52"/>
      <p:regular r:id="rId17"/>
    </p:embeddedFont>
    <p:embeddedFont>
      <p:font typeface="Krabuler" panose="020B0604020202020204" charset="-52"/>
      <p:regular r:id="rId18"/>
    </p:embeddedFont>
    <p:embeddedFont>
      <p:font typeface="Open Sans"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3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3B8A7"/>
        </a:solidFill>
        <a:effectLst/>
      </p:bgPr>
    </p:bg>
    <p:spTree>
      <p:nvGrpSpPr>
        <p:cNvPr id="1" name=""/>
        <p:cNvGrpSpPr/>
        <p:nvPr/>
      </p:nvGrpSpPr>
      <p:grpSpPr>
        <a:xfrm>
          <a:off x="0" y="0"/>
          <a:ext cx="0" cy="0"/>
          <a:chOff x="0" y="0"/>
          <a:chExt cx="0" cy="0"/>
        </a:xfrm>
      </p:grpSpPr>
      <p:grpSp>
        <p:nvGrpSpPr>
          <p:cNvPr id="2" name="Group 2"/>
          <p:cNvGrpSpPr/>
          <p:nvPr/>
        </p:nvGrpSpPr>
        <p:grpSpPr>
          <a:xfrm>
            <a:off x="412270" y="2369560"/>
            <a:ext cx="8959712" cy="5592622"/>
            <a:chOff x="0" y="0"/>
            <a:chExt cx="11946283" cy="7456830"/>
          </a:xfrm>
        </p:grpSpPr>
        <p:sp>
          <p:nvSpPr>
            <p:cNvPr id="3" name="TextBox 3"/>
            <p:cNvSpPr txBox="1"/>
            <p:nvPr/>
          </p:nvSpPr>
          <p:spPr>
            <a:xfrm>
              <a:off x="0" y="85725"/>
              <a:ext cx="11946283" cy="4067852"/>
            </a:xfrm>
            <a:prstGeom prst="rect">
              <a:avLst/>
            </a:prstGeom>
          </p:spPr>
          <p:txBody>
            <a:bodyPr lIns="0" tIns="0" rIns="0" bIns="0" rtlCol="0" anchor="t">
              <a:spAutoFit/>
            </a:bodyPr>
            <a:lstStyle/>
            <a:p>
              <a:pPr>
                <a:lnSpc>
                  <a:spcPts val="11329"/>
                </a:lnSpc>
              </a:pPr>
              <a:r>
                <a:rPr lang="en-US" sz="11000" spc="-110">
                  <a:solidFill>
                    <a:srgbClr val="264C3D"/>
                  </a:solidFill>
                  <a:latin typeface="Arita Buri Bold"/>
                </a:rPr>
                <a:t>Project</a:t>
              </a:r>
            </a:p>
            <a:p>
              <a:pPr>
                <a:lnSpc>
                  <a:spcPts val="11330"/>
                </a:lnSpc>
              </a:pPr>
              <a:r>
                <a:rPr lang="en-US" sz="10999" spc="-109">
                  <a:solidFill>
                    <a:srgbClr val="264C3D"/>
                  </a:solidFill>
                  <a:latin typeface="Arita Buri Bold"/>
                </a:rPr>
                <a:t>Defense</a:t>
              </a:r>
              <a:r>
                <a:rPr lang="en-US" sz="11000" spc="-110">
                  <a:solidFill>
                    <a:srgbClr val="264C3D"/>
                  </a:solidFill>
                  <a:latin typeface="Arita Buri Bold"/>
                </a:rPr>
                <a:t> </a:t>
              </a:r>
            </a:p>
          </p:txBody>
        </p:sp>
        <p:sp>
          <p:nvSpPr>
            <p:cNvPr id="4" name="TextBox 4"/>
            <p:cNvSpPr txBox="1"/>
            <p:nvPr/>
          </p:nvSpPr>
          <p:spPr>
            <a:xfrm>
              <a:off x="0" y="4512546"/>
              <a:ext cx="11946283" cy="2944283"/>
            </a:xfrm>
            <a:prstGeom prst="rect">
              <a:avLst/>
            </a:prstGeom>
          </p:spPr>
          <p:txBody>
            <a:bodyPr lIns="0" tIns="0" rIns="0" bIns="0" rtlCol="0" anchor="t">
              <a:spAutoFit/>
            </a:bodyPr>
            <a:lstStyle/>
            <a:p>
              <a:pPr marL="0" lvl="0" indent="0">
                <a:lnSpc>
                  <a:spcPts val="8960"/>
                </a:lnSpc>
              </a:pPr>
              <a:r>
                <a:rPr lang="en-US" sz="6400" spc="256">
                  <a:solidFill>
                    <a:srgbClr val="FFFFFF"/>
                  </a:solidFill>
                  <a:latin typeface="Krabuler"/>
                </a:rPr>
                <a:t>Voice-based transport enquiry system</a:t>
              </a:r>
            </a:p>
          </p:txBody>
        </p:sp>
      </p:grpSp>
      <p:pic>
        <p:nvPicPr>
          <p:cNvPr id="5" name="Picture 5"/>
          <p:cNvPicPr>
            <a:picLocks noChangeAspect="1"/>
          </p:cNvPicPr>
          <p:nvPr/>
        </p:nvPicPr>
        <p:blipFill>
          <a:blip r:embed="rId2">
            <a:alphaModFix amt="12000"/>
          </a:blip>
          <a:srcRect/>
          <a:stretch>
            <a:fillRect/>
          </a:stretch>
        </p:blipFill>
        <p:spPr>
          <a:xfrm rot="4524093">
            <a:off x="9078522" y="738064"/>
            <a:ext cx="7501714" cy="8855614"/>
          </a:xfrm>
          <a:prstGeom prst="rect">
            <a:avLst/>
          </a:prstGeom>
        </p:spPr>
      </p:pic>
      <p:pic>
        <p:nvPicPr>
          <p:cNvPr id="6" name="Picture 6"/>
          <p:cNvPicPr>
            <a:picLocks noChangeAspect="1"/>
          </p:cNvPicPr>
          <p:nvPr/>
        </p:nvPicPr>
        <p:blipFill>
          <a:blip r:embed="rId3"/>
          <a:srcRect/>
          <a:stretch>
            <a:fillRect/>
          </a:stretch>
        </p:blipFill>
        <p:spPr>
          <a:xfrm>
            <a:off x="8935057" y="2094031"/>
            <a:ext cx="7788643" cy="614368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427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0000"/>
          </a:blip>
          <a:srcRect/>
          <a:stretch>
            <a:fillRect/>
          </a:stretch>
        </p:blipFill>
        <p:spPr>
          <a:xfrm rot="662391">
            <a:off x="1816193" y="1250441"/>
            <a:ext cx="7512046" cy="7786117"/>
          </a:xfrm>
          <a:prstGeom prst="rect">
            <a:avLst/>
          </a:prstGeom>
        </p:spPr>
      </p:pic>
      <p:grpSp>
        <p:nvGrpSpPr>
          <p:cNvPr id="3" name="Group 3"/>
          <p:cNvGrpSpPr/>
          <p:nvPr/>
        </p:nvGrpSpPr>
        <p:grpSpPr>
          <a:xfrm>
            <a:off x="10642027" y="3083079"/>
            <a:ext cx="6301343" cy="3972882"/>
            <a:chOff x="0" y="0"/>
            <a:chExt cx="8401791" cy="5297176"/>
          </a:xfrm>
        </p:grpSpPr>
        <p:sp>
          <p:nvSpPr>
            <p:cNvPr id="4" name="TextBox 4"/>
            <p:cNvSpPr txBox="1"/>
            <p:nvPr/>
          </p:nvSpPr>
          <p:spPr>
            <a:xfrm>
              <a:off x="0" y="9525"/>
              <a:ext cx="8401791" cy="1782866"/>
            </a:xfrm>
            <a:prstGeom prst="rect">
              <a:avLst/>
            </a:prstGeom>
          </p:spPr>
          <p:txBody>
            <a:bodyPr lIns="0" tIns="0" rIns="0" bIns="0" rtlCol="0" anchor="t">
              <a:spAutoFit/>
            </a:bodyPr>
            <a:lstStyle/>
            <a:p>
              <a:pPr marL="0" lvl="0" indent="0">
                <a:lnSpc>
                  <a:spcPts val="9718"/>
                </a:lnSpc>
              </a:pPr>
              <a:r>
                <a:rPr lang="en-US" sz="8834">
                  <a:solidFill>
                    <a:srgbClr val="FFFFFF"/>
                  </a:solidFill>
                  <a:latin typeface="Arita Buri Bold"/>
                </a:rPr>
                <a:t>Main idea</a:t>
              </a:r>
            </a:p>
          </p:txBody>
        </p:sp>
        <p:sp>
          <p:nvSpPr>
            <p:cNvPr id="5" name="TextBox 5"/>
            <p:cNvSpPr txBox="1"/>
            <p:nvPr/>
          </p:nvSpPr>
          <p:spPr>
            <a:xfrm>
              <a:off x="0" y="2029002"/>
              <a:ext cx="8401791" cy="3268174"/>
            </a:xfrm>
            <a:prstGeom prst="rect">
              <a:avLst/>
            </a:prstGeom>
          </p:spPr>
          <p:txBody>
            <a:bodyPr lIns="0" tIns="0" rIns="0" bIns="0" rtlCol="0" anchor="t">
              <a:spAutoFit/>
            </a:bodyPr>
            <a:lstStyle/>
            <a:p>
              <a:pPr algn="ctr">
                <a:lnSpc>
                  <a:spcPts val="4947"/>
                </a:lnSpc>
              </a:pPr>
              <a:r>
                <a:rPr lang="en-US" sz="3533">
                  <a:solidFill>
                    <a:srgbClr val="FFFFFF"/>
                  </a:solidFill>
                  <a:latin typeface="Krabuler"/>
                </a:rPr>
                <a:t>In order to help blind people, this project was</a:t>
              </a:r>
            </a:p>
            <a:p>
              <a:pPr marL="0" lvl="0" indent="0" algn="ctr">
                <a:lnSpc>
                  <a:spcPts val="4947"/>
                </a:lnSpc>
              </a:pPr>
              <a:r>
                <a:rPr lang="en-US" sz="3533">
                  <a:solidFill>
                    <a:srgbClr val="FFFFFF"/>
                  </a:solidFill>
                  <a:latin typeface="Krabuler"/>
                </a:rPr>
                <a:t>created to help them with navigation through the city.</a:t>
              </a:r>
            </a:p>
          </p:txBody>
        </p:sp>
      </p:grpSp>
      <p:pic>
        <p:nvPicPr>
          <p:cNvPr id="6" name="Picture 6"/>
          <p:cNvPicPr>
            <a:picLocks noChangeAspect="1"/>
          </p:cNvPicPr>
          <p:nvPr/>
        </p:nvPicPr>
        <p:blipFill>
          <a:blip r:embed="rId3"/>
          <a:srcRect/>
          <a:stretch>
            <a:fillRect/>
          </a:stretch>
        </p:blipFill>
        <p:spPr>
          <a:xfrm>
            <a:off x="1640107" y="3083079"/>
            <a:ext cx="7864217" cy="49348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686C8"/>
        </a:solidFill>
        <a:effectLst/>
      </p:bgPr>
    </p:bg>
    <p:spTree>
      <p:nvGrpSpPr>
        <p:cNvPr id="1" name=""/>
        <p:cNvGrpSpPr/>
        <p:nvPr/>
      </p:nvGrpSpPr>
      <p:grpSpPr>
        <a:xfrm>
          <a:off x="0" y="0"/>
          <a:ext cx="0" cy="0"/>
          <a:chOff x="0" y="0"/>
          <a:chExt cx="0" cy="0"/>
        </a:xfrm>
      </p:grpSpPr>
      <p:sp>
        <p:nvSpPr>
          <p:cNvPr id="2" name="TextBox 2"/>
          <p:cNvSpPr txBox="1"/>
          <p:nvPr/>
        </p:nvSpPr>
        <p:spPr>
          <a:xfrm>
            <a:off x="10382214" y="1976645"/>
            <a:ext cx="6272978" cy="705700"/>
          </a:xfrm>
          <a:prstGeom prst="rect">
            <a:avLst/>
          </a:prstGeom>
        </p:spPr>
        <p:txBody>
          <a:bodyPr lIns="0" tIns="0" rIns="0" bIns="0" rtlCol="0" anchor="t">
            <a:spAutoFit/>
          </a:bodyPr>
          <a:lstStyle/>
          <a:p>
            <a:pPr marL="0" lvl="0" indent="0">
              <a:lnSpc>
                <a:spcPts val="5460"/>
              </a:lnSpc>
            </a:pPr>
            <a:r>
              <a:rPr lang="en-US" sz="4200">
                <a:solidFill>
                  <a:srgbClr val="09427D"/>
                </a:solidFill>
                <a:latin typeface="Arita Buri Bold"/>
              </a:rPr>
              <a:t>1st step</a:t>
            </a:r>
          </a:p>
        </p:txBody>
      </p:sp>
      <p:sp>
        <p:nvSpPr>
          <p:cNvPr id="3" name="TextBox 3"/>
          <p:cNvSpPr txBox="1"/>
          <p:nvPr/>
        </p:nvSpPr>
        <p:spPr>
          <a:xfrm>
            <a:off x="10382214" y="2704938"/>
            <a:ext cx="6272978" cy="1113155"/>
          </a:xfrm>
          <a:prstGeom prst="rect">
            <a:avLst/>
          </a:prstGeom>
        </p:spPr>
        <p:txBody>
          <a:bodyPr lIns="0" tIns="0" rIns="0" bIns="0" rtlCol="0" anchor="t">
            <a:spAutoFit/>
          </a:bodyPr>
          <a:lstStyle/>
          <a:p>
            <a:pPr marL="0" lvl="0" indent="0">
              <a:lnSpc>
                <a:spcPts val="4480"/>
              </a:lnSpc>
            </a:pPr>
            <a:r>
              <a:rPr lang="en-US" sz="3200">
                <a:solidFill>
                  <a:srgbClr val="FFFFFF"/>
                </a:solidFill>
                <a:latin typeface="HK Grotesk Light"/>
              </a:rPr>
              <a:t>Identify main idea of my project an future uses of it.</a:t>
            </a:r>
          </a:p>
        </p:txBody>
      </p:sp>
      <p:sp>
        <p:nvSpPr>
          <p:cNvPr id="4" name="TextBox 4"/>
          <p:cNvSpPr txBox="1"/>
          <p:nvPr/>
        </p:nvSpPr>
        <p:spPr>
          <a:xfrm>
            <a:off x="10382214" y="4246182"/>
            <a:ext cx="6272978" cy="705700"/>
          </a:xfrm>
          <a:prstGeom prst="rect">
            <a:avLst/>
          </a:prstGeom>
        </p:spPr>
        <p:txBody>
          <a:bodyPr lIns="0" tIns="0" rIns="0" bIns="0" rtlCol="0" anchor="t">
            <a:spAutoFit/>
          </a:bodyPr>
          <a:lstStyle/>
          <a:p>
            <a:pPr marL="0" lvl="0" indent="0">
              <a:lnSpc>
                <a:spcPts val="5460"/>
              </a:lnSpc>
            </a:pPr>
            <a:r>
              <a:rPr lang="en-US" sz="4200">
                <a:solidFill>
                  <a:srgbClr val="09427D"/>
                </a:solidFill>
                <a:latin typeface="Arita Buri Bold"/>
              </a:rPr>
              <a:t>2nd step</a:t>
            </a:r>
          </a:p>
        </p:txBody>
      </p:sp>
      <p:sp>
        <p:nvSpPr>
          <p:cNvPr id="5" name="TextBox 5"/>
          <p:cNvSpPr txBox="1"/>
          <p:nvPr/>
        </p:nvSpPr>
        <p:spPr>
          <a:xfrm>
            <a:off x="10382214" y="5231935"/>
            <a:ext cx="6272978" cy="549275"/>
          </a:xfrm>
          <a:prstGeom prst="rect">
            <a:avLst/>
          </a:prstGeom>
        </p:spPr>
        <p:txBody>
          <a:bodyPr lIns="0" tIns="0" rIns="0" bIns="0" rtlCol="0" anchor="t">
            <a:spAutoFit/>
          </a:bodyPr>
          <a:lstStyle/>
          <a:p>
            <a:pPr marL="0" lvl="0" indent="0">
              <a:lnSpc>
                <a:spcPts val="4480"/>
              </a:lnSpc>
            </a:pPr>
            <a:r>
              <a:rPr lang="en-US" sz="3200">
                <a:solidFill>
                  <a:srgbClr val="FFFFFF"/>
                </a:solidFill>
                <a:latin typeface="HK Grotesk Light"/>
              </a:rPr>
              <a:t>Identify entities of tables</a:t>
            </a:r>
          </a:p>
        </p:txBody>
      </p:sp>
      <p:sp>
        <p:nvSpPr>
          <p:cNvPr id="6" name="TextBox 6"/>
          <p:cNvSpPr txBox="1"/>
          <p:nvPr/>
        </p:nvSpPr>
        <p:spPr>
          <a:xfrm>
            <a:off x="10382214" y="6538245"/>
            <a:ext cx="6272978" cy="705700"/>
          </a:xfrm>
          <a:prstGeom prst="rect">
            <a:avLst/>
          </a:prstGeom>
        </p:spPr>
        <p:txBody>
          <a:bodyPr lIns="0" tIns="0" rIns="0" bIns="0" rtlCol="0" anchor="t">
            <a:spAutoFit/>
          </a:bodyPr>
          <a:lstStyle/>
          <a:p>
            <a:pPr marL="0" lvl="0" indent="0">
              <a:lnSpc>
                <a:spcPts val="5460"/>
              </a:lnSpc>
            </a:pPr>
            <a:r>
              <a:rPr lang="en-US" sz="4200">
                <a:solidFill>
                  <a:srgbClr val="09427D"/>
                </a:solidFill>
                <a:latin typeface="Arita Buri Bold"/>
              </a:rPr>
              <a:t>3rd step</a:t>
            </a:r>
          </a:p>
        </p:txBody>
      </p:sp>
      <p:sp>
        <p:nvSpPr>
          <p:cNvPr id="7" name="TextBox 7"/>
          <p:cNvSpPr txBox="1"/>
          <p:nvPr/>
        </p:nvSpPr>
        <p:spPr>
          <a:xfrm>
            <a:off x="10382214" y="7474936"/>
            <a:ext cx="6272978" cy="549275"/>
          </a:xfrm>
          <a:prstGeom prst="rect">
            <a:avLst/>
          </a:prstGeom>
        </p:spPr>
        <p:txBody>
          <a:bodyPr lIns="0" tIns="0" rIns="0" bIns="0" rtlCol="0" anchor="t">
            <a:spAutoFit/>
          </a:bodyPr>
          <a:lstStyle/>
          <a:p>
            <a:pPr marL="0" lvl="0" indent="0">
              <a:lnSpc>
                <a:spcPts val="4480"/>
              </a:lnSpc>
            </a:pPr>
            <a:r>
              <a:rPr lang="en-US" sz="3200">
                <a:solidFill>
                  <a:srgbClr val="FFFFFF"/>
                </a:solidFill>
                <a:latin typeface="HK Grotesk Light"/>
              </a:rPr>
              <a:t>Create 10 tables and insert values</a:t>
            </a:r>
          </a:p>
        </p:txBody>
      </p:sp>
      <p:pic>
        <p:nvPicPr>
          <p:cNvPr id="8" name="Picture 8"/>
          <p:cNvPicPr>
            <a:picLocks noChangeAspect="1"/>
          </p:cNvPicPr>
          <p:nvPr/>
        </p:nvPicPr>
        <p:blipFill>
          <a:blip r:embed="rId2">
            <a:alphaModFix amt="30000"/>
          </a:blip>
          <a:srcRect/>
          <a:stretch>
            <a:fillRect/>
          </a:stretch>
        </p:blipFill>
        <p:spPr>
          <a:xfrm rot="662391">
            <a:off x="1621183" y="1405330"/>
            <a:ext cx="7213174" cy="7476341"/>
          </a:xfrm>
          <a:prstGeom prst="rect">
            <a:avLst/>
          </a:prstGeom>
        </p:spPr>
      </p:pic>
      <p:pic>
        <p:nvPicPr>
          <p:cNvPr id="9" name="Picture 9"/>
          <p:cNvPicPr>
            <a:picLocks noChangeAspect="1"/>
          </p:cNvPicPr>
          <p:nvPr/>
        </p:nvPicPr>
        <p:blipFill>
          <a:blip r:embed="rId3"/>
          <a:srcRect/>
          <a:stretch>
            <a:fillRect/>
          </a:stretch>
        </p:blipFill>
        <p:spPr>
          <a:xfrm>
            <a:off x="1452103" y="3165054"/>
            <a:ext cx="7551334" cy="473853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774928">
            <a:off x="1367326" y="1552515"/>
            <a:ext cx="7914763" cy="7914763"/>
          </a:xfrm>
          <a:prstGeom prst="rect">
            <a:avLst/>
          </a:prstGeom>
        </p:spPr>
      </p:pic>
      <p:grpSp>
        <p:nvGrpSpPr>
          <p:cNvPr id="3" name="Group 3"/>
          <p:cNvGrpSpPr/>
          <p:nvPr/>
        </p:nvGrpSpPr>
        <p:grpSpPr>
          <a:xfrm>
            <a:off x="9244971" y="2010363"/>
            <a:ext cx="9043029" cy="6476513"/>
            <a:chOff x="0" y="0"/>
            <a:chExt cx="12057372" cy="8635351"/>
          </a:xfrm>
        </p:grpSpPr>
        <p:sp>
          <p:nvSpPr>
            <p:cNvPr id="4" name="TextBox 4"/>
            <p:cNvSpPr txBox="1"/>
            <p:nvPr/>
          </p:nvSpPr>
          <p:spPr>
            <a:xfrm>
              <a:off x="0" y="9525"/>
              <a:ext cx="12057372" cy="4589331"/>
            </a:xfrm>
            <a:prstGeom prst="rect">
              <a:avLst/>
            </a:prstGeom>
          </p:spPr>
          <p:txBody>
            <a:bodyPr lIns="0" tIns="0" rIns="0" bIns="0" rtlCol="0" anchor="t">
              <a:spAutoFit/>
            </a:bodyPr>
            <a:lstStyle/>
            <a:p>
              <a:pPr marL="0" lvl="0" indent="0">
                <a:lnSpc>
                  <a:spcPts val="8800"/>
                </a:lnSpc>
              </a:pPr>
              <a:r>
                <a:rPr lang="en-US" sz="8000">
                  <a:solidFill>
                    <a:srgbClr val="4686C8"/>
                  </a:solidFill>
                  <a:latin typeface="Arita Buri Bold"/>
                </a:rPr>
                <a:t>What is Voice Based Transport Enquiry System?</a:t>
              </a:r>
            </a:p>
          </p:txBody>
        </p:sp>
        <p:sp>
          <p:nvSpPr>
            <p:cNvPr id="5" name="TextBox 5"/>
            <p:cNvSpPr txBox="1"/>
            <p:nvPr/>
          </p:nvSpPr>
          <p:spPr>
            <a:xfrm>
              <a:off x="0" y="4698085"/>
              <a:ext cx="12057372" cy="3937266"/>
            </a:xfrm>
            <a:prstGeom prst="rect">
              <a:avLst/>
            </a:prstGeom>
          </p:spPr>
          <p:txBody>
            <a:bodyPr lIns="0" tIns="0" rIns="0" bIns="0" rtlCol="0" anchor="t">
              <a:spAutoFit/>
            </a:bodyPr>
            <a:lstStyle/>
            <a:p>
              <a:pPr>
                <a:lnSpc>
                  <a:spcPts val="3920"/>
                </a:lnSpc>
              </a:pPr>
              <a:r>
                <a:rPr lang="en-US" sz="2800" dirty="0">
                  <a:solidFill>
                    <a:srgbClr val="09427D"/>
                  </a:solidFill>
                  <a:latin typeface="HK Grotesk Light"/>
                </a:rPr>
                <a:t>"Voice Input Transport Enquiry System"</a:t>
              </a:r>
            </a:p>
            <a:p>
              <a:pPr>
                <a:lnSpc>
                  <a:spcPts val="3920"/>
                </a:lnSpc>
              </a:pPr>
              <a:r>
                <a:rPr lang="en-US" sz="2800" dirty="0">
                  <a:solidFill>
                    <a:srgbClr val="09427D"/>
                  </a:solidFill>
                  <a:latin typeface="Arimo"/>
                </a:rPr>
                <a:t>is a framework that works dependent on the voice input given by the client who</a:t>
              </a:r>
            </a:p>
            <a:p>
              <a:pPr>
                <a:lnSpc>
                  <a:spcPts val="3920"/>
                </a:lnSpc>
              </a:pPr>
              <a:r>
                <a:rPr lang="en-US" sz="2800" dirty="0">
                  <a:solidFill>
                    <a:srgbClr val="09427D"/>
                  </a:solidFill>
                  <a:latin typeface="Arimo"/>
                </a:rPr>
                <a:t>expects to think about transportation offices accessible from a specific</a:t>
              </a:r>
            </a:p>
            <a:p>
              <a:pPr marL="0" lvl="0" indent="0">
                <a:lnSpc>
                  <a:spcPts val="3920"/>
                </a:lnSpc>
              </a:pPr>
              <a:r>
                <a:rPr lang="en-US" sz="2800" dirty="0">
                  <a:solidFill>
                    <a:srgbClr val="09427D"/>
                  </a:solidFill>
                  <a:latin typeface="Arimo"/>
                </a:rPr>
                <a:t>terminal.</a:t>
              </a:r>
            </a:p>
          </p:txBody>
        </p:sp>
      </p:grpSp>
      <p:pic>
        <p:nvPicPr>
          <p:cNvPr id="6" name="Picture 6"/>
          <p:cNvPicPr>
            <a:picLocks noChangeAspect="1"/>
          </p:cNvPicPr>
          <p:nvPr/>
        </p:nvPicPr>
        <p:blipFill>
          <a:blip r:embed="rId3"/>
          <a:srcRect/>
          <a:stretch>
            <a:fillRect/>
          </a:stretch>
        </p:blipFill>
        <p:spPr>
          <a:xfrm>
            <a:off x="1784009" y="2010363"/>
            <a:ext cx="7081397" cy="61765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686C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11589" y="262400"/>
            <a:ext cx="10701067" cy="9624628"/>
          </a:xfrm>
          <a:prstGeom prst="rect">
            <a:avLst/>
          </a:prstGeom>
        </p:spPr>
      </p:pic>
      <p:sp>
        <p:nvSpPr>
          <p:cNvPr id="3" name="TextBox 3"/>
          <p:cNvSpPr txBox="1"/>
          <p:nvPr/>
        </p:nvSpPr>
        <p:spPr>
          <a:xfrm>
            <a:off x="12435463" y="4584495"/>
            <a:ext cx="4441746" cy="885190"/>
          </a:xfrm>
          <a:prstGeom prst="rect">
            <a:avLst/>
          </a:prstGeom>
        </p:spPr>
        <p:txBody>
          <a:bodyPr lIns="0" tIns="0" rIns="0" bIns="0" rtlCol="0" anchor="t">
            <a:spAutoFit/>
          </a:bodyPr>
          <a:lstStyle/>
          <a:p>
            <a:pPr algn="ctr">
              <a:lnSpc>
                <a:spcPts val="7280"/>
              </a:lnSpc>
            </a:pPr>
            <a:r>
              <a:rPr lang="en-US" sz="5200">
                <a:solidFill>
                  <a:srgbClr val="000000"/>
                </a:solidFill>
                <a:latin typeface="Open Sans"/>
              </a:rPr>
              <a:t>How  it works?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3B8A7"/>
        </a:solidFill>
        <a:effectLst/>
      </p:bgPr>
    </p:bg>
    <p:spTree>
      <p:nvGrpSpPr>
        <p:cNvPr id="1" name=""/>
        <p:cNvGrpSpPr/>
        <p:nvPr/>
      </p:nvGrpSpPr>
      <p:grpSpPr>
        <a:xfrm>
          <a:off x="0" y="0"/>
          <a:ext cx="0" cy="0"/>
          <a:chOff x="0" y="0"/>
          <a:chExt cx="0" cy="0"/>
        </a:xfrm>
      </p:grpSpPr>
      <p:sp>
        <p:nvSpPr>
          <p:cNvPr id="2" name="TextBox 2"/>
          <p:cNvSpPr txBox="1"/>
          <p:nvPr/>
        </p:nvSpPr>
        <p:spPr>
          <a:xfrm>
            <a:off x="2414827" y="441310"/>
            <a:ext cx="13458345" cy="1193830"/>
          </a:xfrm>
          <a:prstGeom prst="rect">
            <a:avLst/>
          </a:prstGeom>
        </p:spPr>
        <p:txBody>
          <a:bodyPr lIns="0" tIns="0" rIns="0" bIns="0" rtlCol="0" anchor="t">
            <a:spAutoFit/>
          </a:bodyPr>
          <a:lstStyle/>
          <a:p>
            <a:pPr marL="0" lvl="0" indent="0">
              <a:lnSpc>
                <a:spcPts val="8799"/>
              </a:lnSpc>
            </a:pPr>
            <a:r>
              <a:rPr lang="en-US" sz="7999">
                <a:solidFill>
                  <a:srgbClr val="FFD900"/>
                </a:solidFill>
                <a:latin typeface="Arita Buri Bold"/>
              </a:rPr>
              <a:t>Tables that were created</a:t>
            </a:r>
          </a:p>
        </p:txBody>
      </p:sp>
      <p:sp>
        <p:nvSpPr>
          <p:cNvPr id="3" name="TextBox 3"/>
          <p:cNvSpPr txBox="1"/>
          <p:nvPr/>
        </p:nvSpPr>
        <p:spPr>
          <a:xfrm>
            <a:off x="494566" y="1985574"/>
            <a:ext cx="17564536" cy="7624844"/>
          </a:xfrm>
          <a:prstGeom prst="rect">
            <a:avLst/>
          </a:prstGeom>
        </p:spPr>
        <p:txBody>
          <a:bodyPr lIns="0" tIns="0" rIns="0" bIns="0" rtlCol="0" anchor="t">
            <a:spAutoFit/>
          </a:bodyPr>
          <a:lstStyle/>
          <a:p>
            <a:pPr marL="0" lvl="0" indent="0">
              <a:lnSpc>
                <a:spcPts val="4953"/>
              </a:lnSpc>
            </a:pPr>
            <a:r>
              <a:rPr lang="en-US" sz="3538" u="none" dirty="0">
                <a:solidFill>
                  <a:srgbClr val="FFFFFF"/>
                </a:solidFill>
                <a:latin typeface="Krabuler"/>
              </a:rPr>
              <a:t>1) Bus-this table includes values such as </a:t>
            </a:r>
            <a:r>
              <a:rPr lang="en-US" sz="3538" u="none" dirty="0" err="1">
                <a:solidFill>
                  <a:srgbClr val="FFFFFF"/>
                </a:solidFill>
                <a:latin typeface="Krabuler"/>
              </a:rPr>
              <a:t>bus_id</a:t>
            </a:r>
            <a:r>
              <a:rPr lang="en-US" sz="3538" u="none" dirty="0">
                <a:solidFill>
                  <a:srgbClr val="FFFFFF"/>
                </a:solidFill>
                <a:latin typeface="Krabuler"/>
              </a:rPr>
              <a:t>, </a:t>
            </a:r>
            <a:r>
              <a:rPr lang="en-US" sz="3538" u="none" dirty="0" err="1">
                <a:solidFill>
                  <a:srgbClr val="FFFFFF"/>
                </a:solidFill>
                <a:latin typeface="Krabuler"/>
              </a:rPr>
              <a:t>bus_name</a:t>
            </a:r>
            <a:r>
              <a:rPr lang="en-US" sz="3538" u="none" dirty="0">
                <a:solidFill>
                  <a:srgbClr val="FFFFFF"/>
                </a:solidFill>
                <a:latin typeface="Krabuler"/>
              </a:rPr>
              <a:t>, </a:t>
            </a:r>
            <a:r>
              <a:rPr lang="en-US" sz="3538" u="none" dirty="0" err="1">
                <a:solidFill>
                  <a:srgbClr val="FFFFFF"/>
                </a:solidFill>
                <a:latin typeface="Krabuler"/>
              </a:rPr>
              <a:t>bus_type</a:t>
            </a:r>
            <a:r>
              <a:rPr lang="en-US" sz="3538" u="none" dirty="0">
                <a:solidFill>
                  <a:srgbClr val="FFFFFF"/>
                </a:solidFill>
                <a:latin typeface="Krabuler"/>
              </a:rPr>
              <a:t>, </a:t>
            </a:r>
            <a:r>
              <a:rPr lang="en-US" sz="3538" u="none" dirty="0" err="1">
                <a:solidFill>
                  <a:srgbClr val="FFFFFF"/>
                </a:solidFill>
                <a:latin typeface="Krabuler"/>
              </a:rPr>
              <a:t>bus_number</a:t>
            </a:r>
            <a:r>
              <a:rPr lang="en-US" sz="3538" u="none" dirty="0">
                <a:solidFill>
                  <a:srgbClr val="FFFFFF"/>
                </a:solidFill>
                <a:latin typeface="Krabuler"/>
              </a:rPr>
              <a:t>, </a:t>
            </a:r>
            <a:r>
              <a:rPr lang="en-US" sz="3538" u="none" dirty="0" err="1">
                <a:solidFill>
                  <a:srgbClr val="FFFFFF"/>
                </a:solidFill>
                <a:latin typeface="Krabuler"/>
              </a:rPr>
              <a:t>totalseats</a:t>
            </a:r>
            <a:r>
              <a:rPr lang="en-US" sz="3538" u="none" dirty="0">
                <a:solidFill>
                  <a:srgbClr val="FFFFFF"/>
                </a:solidFill>
                <a:latin typeface="Krabuler"/>
              </a:rPr>
              <a:t> and </a:t>
            </a:r>
            <a:r>
              <a:rPr lang="en-US" sz="3538" u="none" dirty="0" err="1">
                <a:solidFill>
                  <a:srgbClr val="FFFFFF"/>
                </a:solidFill>
                <a:latin typeface="Krabuler"/>
              </a:rPr>
              <a:t>aviableseats</a:t>
            </a:r>
            <a:r>
              <a:rPr lang="en-US" sz="3538" u="none" dirty="0">
                <a:solidFill>
                  <a:srgbClr val="FFFFFF"/>
                </a:solidFill>
                <a:latin typeface="Krabuler"/>
              </a:rPr>
              <a:t>.</a:t>
            </a:r>
          </a:p>
          <a:p>
            <a:pPr marL="0" lvl="0" indent="0">
              <a:lnSpc>
                <a:spcPts val="4953"/>
              </a:lnSpc>
            </a:pPr>
            <a:r>
              <a:rPr lang="en-US" sz="3538" u="none" dirty="0">
                <a:solidFill>
                  <a:srgbClr val="FFFFFF"/>
                </a:solidFill>
                <a:latin typeface="Krabuler"/>
              </a:rPr>
              <a:t>2) </a:t>
            </a:r>
            <a:r>
              <a:rPr lang="en-US" sz="3538" u="none" dirty="0" err="1">
                <a:solidFill>
                  <a:srgbClr val="FFFFFF"/>
                </a:solidFill>
                <a:latin typeface="Krabuler"/>
              </a:rPr>
              <a:t>BusType</a:t>
            </a:r>
            <a:r>
              <a:rPr lang="en-US" sz="3538" u="none" dirty="0">
                <a:solidFill>
                  <a:srgbClr val="FFFFFF"/>
                </a:solidFill>
                <a:latin typeface="Krabuler"/>
              </a:rPr>
              <a:t>-this table includes values such as </a:t>
            </a:r>
            <a:r>
              <a:rPr lang="en-US" sz="3538" u="none" dirty="0" err="1">
                <a:solidFill>
                  <a:srgbClr val="FFFFFF"/>
                </a:solidFill>
                <a:latin typeface="Krabuler"/>
              </a:rPr>
              <a:t>bustype_id</a:t>
            </a:r>
            <a:r>
              <a:rPr lang="en-US" sz="3538" u="none" dirty="0">
                <a:solidFill>
                  <a:srgbClr val="FFFFFF"/>
                </a:solidFill>
                <a:latin typeface="Krabuler"/>
              </a:rPr>
              <a:t>, </a:t>
            </a:r>
            <a:r>
              <a:rPr lang="en-US" sz="3538" u="none" dirty="0" err="1">
                <a:solidFill>
                  <a:srgbClr val="FFFFFF"/>
                </a:solidFill>
                <a:latin typeface="Krabuler"/>
              </a:rPr>
              <a:t>bus_name</a:t>
            </a:r>
            <a:r>
              <a:rPr lang="en-US" sz="3538" u="none" dirty="0">
                <a:solidFill>
                  <a:srgbClr val="FFFFFF"/>
                </a:solidFill>
                <a:latin typeface="Krabuler"/>
              </a:rPr>
              <a:t> and </a:t>
            </a:r>
            <a:r>
              <a:rPr lang="en-US" sz="3538" u="none" dirty="0" err="1">
                <a:solidFill>
                  <a:srgbClr val="FFFFFF"/>
                </a:solidFill>
                <a:latin typeface="Krabuler"/>
              </a:rPr>
              <a:t>bus_id</a:t>
            </a:r>
            <a:endParaRPr lang="en-US" sz="3538" u="none" dirty="0">
              <a:solidFill>
                <a:srgbClr val="FFFFFF"/>
              </a:solidFill>
              <a:latin typeface="Krabuler"/>
            </a:endParaRPr>
          </a:p>
          <a:p>
            <a:pPr marL="0" lvl="0" indent="0">
              <a:lnSpc>
                <a:spcPts val="4953"/>
              </a:lnSpc>
            </a:pPr>
            <a:r>
              <a:rPr lang="en-US" sz="3538" u="none" dirty="0">
                <a:solidFill>
                  <a:srgbClr val="FFFFFF"/>
                </a:solidFill>
                <a:latin typeface="Krabuler"/>
              </a:rPr>
              <a:t>3) Users-this table includes values such as </a:t>
            </a:r>
            <a:r>
              <a:rPr lang="en-US" sz="3538" u="none" dirty="0" err="1">
                <a:solidFill>
                  <a:srgbClr val="FFFFFF"/>
                </a:solidFill>
                <a:latin typeface="Krabuler"/>
              </a:rPr>
              <a:t>user_id</a:t>
            </a:r>
            <a:r>
              <a:rPr lang="en-US" sz="3538" u="none" dirty="0">
                <a:solidFill>
                  <a:srgbClr val="FFFFFF"/>
                </a:solidFill>
                <a:latin typeface="Krabuler"/>
              </a:rPr>
              <a:t>, </a:t>
            </a:r>
            <a:r>
              <a:rPr lang="en-US" sz="3538" u="none" dirty="0" err="1">
                <a:solidFill>
                  <a:srgbClr val="FFFFFF"/>
                </a:solidFill>
                <a:latin typeface="Krabuler"/>
              </a:rPr>
              <a:t>user_name</a:t>
            </a:r>
            <a:r>
              <a:rPr lang="en-US" sz="3538" u="none" dirty="0">
                <a:solidFill>
                  <a:srgbClr val="FFFFFF"/>
                </a:solidFill>
                <a:latin typeface="Krabuler"/>
              </a:rPr>
              <a:t>, password and </a:t>
            </a:r>
            <a:r>
              <a:rPr lang="en-US" sz="3538" u="none" dirty="0" err="1">
                <a:solidFill>
                  <a:srgbClr val="FFFFFF"/>
                </a:solidFill>
                <a:latin typeface="Krabuler"/>
              </a:rPr>
              <a:t>repassword</a:t>
            </a:r>
            <a:r>
              <a:rPr lang="en-US" sz="3538" u="none" dirty="0">
                <a:solidFill>
                  <a:srgbClr val="FFFFFF"/>
                </a:solidFill>
                <a:latin typeface="Krabuler"/>
              </a:rPr>
              <a:t>.</a:t>
            </a:r>
          </a:p>
          <a:p>
            <a:pPr marL="0" lvl="0" indent="0">
              <a:lnSpc>
                <a:spcPts val="4953"/>
              </a:lnSpc>
            </a:pPr>
            <a:r>
              <a:rPr lang="en-US" sz="3538" u="none" dirty="0">
                <a:solidFill>
                  <a:srgbClr val="FFFFFF"/>
                </a:solidFill>
                <a:latin typeface="Krabuler"/>
              </a:rPr>
              <a:t>4) Location-this table includes values such as </a:t>
            </a:r>
            <a:r>
              <a:rPr lang="en-US" sz="3538" u="none" dirty="0" err="1">
                <a:solidFill>
                  <a:srgbClr val="FFFFFF"/>
                </a:solidFill>
                <a:latin typeface="Krabuler"/>
              </a:rPr>
              <a:t>loc_id</a:t>
            </a:r>
            <a:r>
              <a:rPr lang="en-US" sz="3538" u="none" dirty="0">
                <a:solidFill>
                  <a:srgbClr val="FFFFFF"/>
                </a:solidFill>
                <a:latin typeface="Krabuler"/>
              </a:rPr>
              <a:t>, </a:t>
            </a:r>
            <a:r>
              <a:rPr lang="en-US" sz="3538" u="none" dirty="0" err="1">
                <a:solidFill>
                  <a:srgbClr val="FFFFFF"/>
                </a:solidFill>
                <a:latin typeface="Krabuler"/>
              </a:rPr>
              <a:t>loc_name</a:t>
            </a:r>
            <a:r>
              <a:rPr lang="en-US" sz="3538" u="none" dirty="0">
                <a:solidFill>
                  <a:srgbClr val="FFFFFF"/>
                </a:solidFill>
                <a:latin typeface="Krabuler"/>
              </a:rPr>
              <a:t>, </a:t>
            </a:r>
            <a:r>
              <a:rPr lang="en-US" sz="3538" u="none" dirty="0" err="1">
                <a:solidFill>
                  <a:srgbClr val="FFFFFF"/>
                </a:solidFill>
                <a:latin typeface="Krabuler"/>
              </a:rPr>
              <a:t>user_id</a:t>
            </a:r>
            <a:endParaRPr lang="en-US" sz="3538" u="none" dirty="0">
              <a:solidFill>
                <a:srgbClr val="FFFFFF"/>
              </a:solidFill>
              <a:latin typeface="Krabuler"/>
            </a:endParaRPr>
          </a:p>
          <a:p>
            <a:pPr marL="0" lvl="0" indent="0">
              <a:lnSpc>
                <a:spcPts val="4953"/>
              </a:lnSpc>
            </a:pPr>
            <a:r>
              <a:rPr lang="en-US" sz="3538" u="none" dirty="0">
                <a:solidFill>
                  <a:srgbClr val="FFFFFF"/>
                </a:solidFill>
                <a:latin typeface="Krabuler"/>
              </a:rPr>
              <a:t>5) Timetable-this table includes values such as </a:t>
            </a:r>
            <a:r>
              <a:rPr lang="en-US" sz="3538" u="none" dirty="0" err="1">
                <a:solidFill>
                  <a:srgbClr val="FFFFFF"/>
                </a:solidFill>
                <a:latin typeface="Krabuler"/>
              </a:rPr>
              <a:t>time_id</a:t>
            </a:r>
            <a:r>
              <a:rPr lang="en-US" sz="3538" u="none" dirty="0">
                <a:solidFill>
                  <a:srgbClr val="FFFFFF"/>
                </a:solidFill>
                <a:latin typeface="Krabuler"/>
              </a:rPr>
              <a:t>, </a:t>
            </a:r>
            <a:r>
              <a:rPr lang="en-US" sz="3538" u="none" dirty="0" err="1">
                <a:solidFill>
                  <a:srgbClr val="FFFFFF"/>
                </a:solidFill>
                <a:latin typeface="Krabuler"/>
              </a:rPr>
              <a:t>firstloc_name,lastloc_name,day</a:t>
            </a:r>
            <a:endParaRPr lang="en-US" sz="3538" u="none" dirty="0">
              <a:solidFill>
                <a:srgbClr val="FFFFFF"/>
              </a:solidFill>
              <a:latin typeface="Krabuler"/>
            </a:endParaRPr>
          </a:p>
          <a:p>
            <a:pPr marL="0" lvl="0" indent="0">
              <a:lnSpc>
                <a:spcPts val="4953"/>
              </a:lnSpc>
            </a:pPr>
            <a:r>
              <a:rPr lang="en-US" sz="3538" u="none" dirty="0">
                <a:solidFill>
                  <a:srgbClr val="FFFFFF"/>
                </a:solidFill>
                <a:latin typeface="Krabuler"/>
              </a:rPr>
              <a:t>6) Needed time-this table includes values such as </a:t>
            </a:r>
            <a:r>
              <a:rPr lang="en-US" sz="3538" u="none" dirty="0" err="1">
                <a:solidFill>
                  <a:srgbClr val="FFFFFF"/>
                </a:solidFill>
                <a:latin typeface="Krabuler"/>
              </a:rPr>
              <a:t>time_id</a:t>
            </a:r>
            <a:r>
              <a:rPr lang="en-US" sz="3538" u="none" dirty="0">
                <a:solidFill>
                  <a:srgbClr val="FFFFFF"/>
                </a:solidFill>
                <a:latin typeface="Krabuler"/>
              </a:rPr>
              <a:t>, </a:t>
            </a:r>
            <a:r>
              <a:rPr lang="en-US" sz="3538" u="none" dirty="0" err="1">
                <a:solidFill>
                  <a:srgbClr val="FFFFFF"/>
                </a:solidFill>
                <a:latin typeface="Krabuler"/>
              </a:rPr>
              <a:t>departure_t</a:t>
            </a:r>
            <a:r>
              <a:rPr lang="en-US" sz="3538" u="none" dirty="0">
                <a:solidFill>
                  <a:srgbClr val="FFFFFF"/>
                </a:solidFill>
                <a:latin typeface="Krabuler"/>
              </a:rPr>
              <a:t>, </a:t>
            </a:r>
            <a:r>
              <a:rPr lang="en-US" sz="3538" u="none" dirty="0" err="1">
                <a:solidFill>
                  <a:srgbClr val="FFFFFF"/>
                </a:solidFill>
                <a:latin typeface="Krabuler"/>
              </a:rPr>
              <a:t>arrival_t</a:t>
            </a:r>
            <a:r>
              <a:rPr lang="en-US" sz="3538" u="none" dirty="0">
                <a:solidFill>
                  <a:srgbClr val="FFFFFF"/>
                </a:solidFill>
                <a:latin typeface="Krabuler"/>
              </a:rPr>
              <a:t>, day, </a:t>
            </a:r>
            <a:r>
              <a:rPr lang="en-US" sz="3538" u="none" dirty="0" err="1">
                <a:solidFill>
                  <a:srgbClr val="FFFFFF"/>
                </a:solidFill>
                <a:latin typeface="Krabuler"/>
              </a:rPr>
              <a:t>user_id</a:t>
            </a:r>
            <a:r>
              <a:rPr lang="en-US" sz="3538" u="none" dirty="0">
                <a:solidFill>
                  <a:srgbClr val="FFFFFF"/>
                </a:solidFill>
                <a:latin typeface="Krabuler"/>
              </a:rPr>
              <a:t>, </a:t>
            </a:r>
            <a:r>
              <a:rPr lang="en-US" sz="3538" u="none" dirty="0" err="1">
                <a:solidFill>
                  <a:srgbClr val="FFFFFF"/>
                </a:solidFill>
                <a:latin typeface="Krabuler"/>
              </a:rPr>
              <a:t>user_name</a:t>
            </a:r>
            <a:endParaRPr lang="en-US" sz="3538" u="none" dirty="0">
              <a:solidFill>
                <a:srgbClr val="FFFFFF"/>
              </a:solidFill>
              <a:latin typeface="Krabuler"/>
            </a:endParaRPr>
          </a:p>
          <a:p>
            <a:pPr marL="0" lvl="0" indent="0">
              <a:lnSpc>
                <a:spcPts val="4953"/>
              </a:lnSpc>
            </a:pPr>
            <a:r>
              <a:rPr lang="en-US" sz="3538" u="none" dirty="0">
                <a:solidFill>
                  <a:srgbClr val="FFFFFF"/>
                </a:solidFill>
                <a:latin typeface="Krabuler"/>
              </a:rPr>
              <a:t>7)</a:t>
            </a:r>
            <a:r>
              <a:rPr lang="en-US" sz="3538" u="none" dirty="0" err="1">
                <a:solidFill>
                  <a:srgbClr val="FFFFFF"/>
                </a:solidFill>
                <a:latin typeface="Krabuler"/>
              </a:rPr>
              <a:t>Bus_stops</a:t>
            </a:r>
            <a:r>
              <a:rPr lang="en-US" sz="3538" u="none" dirty="0">
                <a:solidFill>
                  <a:srgbClr val="FFFFFF"/>
                </a:solidFill>
                <a:latin typeface="Krabuler"/>
              </a:rPr>
              <a:t>-this table includes values such as </a:t>
            </a:r>
            <a:r>
              <a:rPr lang="en-US" sz="3538" u="none" dirty="0" err="1">
                <a:solidFill>
                  <a:srgbClr val="FFFFFF"/>
                </a:solidFill>
                <a:latin typeface="Krabuler"/>
              </a:rPr>
              <a:t>st_id</a:t>
            </a:r>
            <a:r>
              <a:rPr lang="en-US" sz="3538" u="none" dirty="0">
                <a:solidFill>
                  <a:srgbClr val="FFFFFF"/>
                </a:solidFill>
                <a:latin typeface="Krabuler"/>
              </a:rPr>
              <a:t>, </a:t>
            </a:r>
            <a:r>
              <a:rPr lang="en-US" sz="3538" u="none" dirty="0" err="1">
                <a:solidFill>
                  <a:srgbClr val="FFFFFF"/>
                </a:solidFill>
                <a:latin typeface="Krabuler"/>
              </a:rPr>
              <a:t>stop_num</a:t>
            </a:r>
            <a:r>
              <a:rPr lang="en-US" sz="3538" u="none" dirty="0">
                <a:solidFill>
                  <a:srgbClr val="FFFFFF"/>
                </a:solidFill>
                <a:latin typeface="Krabuler"/>
              </a:rPr>
              <a:t>, </a:t>
            </a:r>
            <a:r>
              <a:rPr lang="en-US" sz="3538" u="none" dirty="0" err="1">
                <a:solidFill>
                  <a:srgbClr val="FFFFFF"/>
                </a:solidFill>
                <a:latin typeface="Krabuler"/>
              </a:rPr>
              <a:t>bus_name</a:t>
            </a:r>
            <a:r>
              <a:rPr lang="en-US" sz="3538" u="none" dirty="0">
                <a:solidFill>
                  <a:srgbClr val="FFFFFF"/>
                </a:solidFill>
                <a:latin typeface="Krabuler"/>
              </a:rPr>
              <a:t>, </a:t>
            </a:r>
            <a:r>
              <a:rPr lang="en-US" sz="3538" u="none" dirty="0" err="1">
                <a:solidFill>
                  <a:srgbClr val="FFFFFF"/>
                </a:solidFill>
                <a:latin typeface="Krabuler"/>
              </a:rPr>
              <a:t>bus_id</a:t>
            </a:r>
            <a:endParaRPr lang="en-US" sz="3538" u="none" dirty="0">
              <a:solidFill>
                <a:srgbClr val="FFFFFF"/>
              </a:solidFill>
              <a:latin typeface="Krabuler"/>
            </a:endParaRPr>
          </a:p>
          <a:p>
            <a:pPr marL="0" lvl="0" indent="0">
              <a:lnSpc>
                <a:spcPts val="4953"/>
              </a:lnSpc>
            </a:pPr>
            <a:r>
              <a:rPr lang="en-US" sz="3538" u="none" dirty="0">
                <a:solidFill>
                  <a:srgbClr val="FFFFFF"/>
                </a:solidFill>
                <a:latin typeface="Krabuler"/>
              </a:rPr>
              <a:t>8)Fare-this table includes values such as </a:t>
            </a:r>
            <a:r>
              <a:rPr lang="en-US" sz="3538" u="none" dirty="0" err="1">
                <a:solidFill>
                  <a:srgbClr val="FFFFFF"/>
                </a:solidFill>
                <a:latin typeface="Krabuler"/>
              </a:rPr>
              <a:t>fare_id</a:t>
            </a:r>
            <a:r>
              <a:rPr lang="en-US" sz="3538" u="none" dirty="0">
                <a:solidFill>
                  <a:srgbClr val="FFFFFF"/>
                </a:solidFill>
                <a:latin typeface="Krabuler"/>
              </a:rPr>
              <a:t>, fare, </a:t>
            </a:r>
            <a:r>
              <a:rPr lang="en-US" sz="3538" u="none" dirty="0" err="1">
                <a:solidFill>
                  <a:srgbClr val="FFFFFF"/>
                </a:solidFill>
                <a:latin typeface="Krabuler"/>
              </a:rPr>
              <a:t>bus_type</a:t>
            </a:r>
            <a:r>
              <a:rPr lang="en-US" sz="3538" u="none" dirty="0">
                <a:solidFill>
                  <a:srgbClr val="FFFFFF"/>
                </a:solidFill>
                <a:latin typeface="Krabuler"/>
              </a:rPr>
              <a:t>, </a:t>
            </a:r>
            <a:r>
              <a:rPr lang="en-US" sz="3538" u="none" dirty="0" err="1">
                <a:solidFill>
                  <a:srgbClr val="FFFFFF"/>
                </a:solidFill>
                <a:latin typeface="Krabuler"/>
              </a:rPr>
              <a:t>bustype_id</a:t>
            </a:r>
            <a:endParaRPr lang="en-US" sz="3538" u="none" dirty="0">
              <a:solidFill>
                <a:srgbClr val="FFFFFF"/>
              </a:solidFill>
              <a:latin typeface="Krabuler"/>
            </a:endParaRPr>
          </a:p>
          <a:p>
            <a:pPr marL="0" lvl="0" indent="0">
              <a:lnSpc>
                <a:spcPts val="4953"/>
              </a:lnSpc>
            </a:pPr>
            <a:r>
              <a:rPr lang="en-US" sz="3538" u="none" dirty="0">
                <a:solidFill>
                  <a:srgbClr val="FFFFFF"/>
                </a:solidFill>
                <a:latin typeface="Krabuler"/>
              </a:rPr>
              <a:t>9)City- this table includes values such as </a:t>
            </a:r>
            <a:r>
              <a:rPr lang="en-US" sz="3538" u="none" dirty="0" err="1">
                <a:solidFill>
                  <a:srgbClr val="FFFFFF"/>
                </a:solidFill>
                <a:latin typeface="Krabuler"/>
              </a:rPr>
              <a:t>city_id</a:t>
            </a:r>
            <a:r>
              <a:rPr lang="en-US" sz="3538" u="none" dirty="0">
                <a:solidFill>
                  <a:srgbClr val="FFFFFF"/>
                </a:solidFill>
                <a:latin typeface="Krabuler"/>
              </a:rPr>
              <a:t>, </a:t>
            </a:r>
            <a:r>
              <a:rPr lang="en-US" sz="3538" u="none" dirty="0" err="1">
                <a:solidFill>
                  <a:srgbClr val="FFFFFF"/>
                </a:solidFill>
                <a:latin typeface="Krabuler"/>
              </a:rPr>
              <a:t>city_name</a:t>
            </a:r>
            <a:r>
              <a:rPr lang="en-US" sz="3538" u="none" dirty="0">
                <a:solidFill>
                  <a:srgbClr val="FFFFFF"/>
                </a:solidFill>
                <a:latin typeface="Krabuler"/>
              </a:rPr>
              <a:t>, </a:t>
            </a:r>
            <a:r>
              <a:rPr lang="en-US" sz="3538" u="none" dirty="0" err="1">
                <a:solidFill>
                  <a:srgbClr val="FFFFFF"/>
                </a:solidFill>
                <a:latin typeface="Krabuler"/>
              </a:rPr>
              <a:t>bus_id</a:t>
            </a:r>
            <a:r>
              <a:rPr lang="en-US" sz="3538" u="none" dirty="0">
                <a:solidFill>
                  <a:srgbClr val="FFFFFF"/>
                </a:solidFill>
                <a:latin typeface="Krabuler"/>
              </a:rPr>
              <a:t>, </a:t>
            </a:r>
            <a:r>
              <a:rPr lang="en-US" sz="3538" u="none" dirty="0" err="1">
                <a:solidFill>
                  <a:srgbClr val="FFFFFF"/>
                </a:solidFill>
                <a:latin typeface="Krabuler"/>
              </a:rPr>
              <a:t>bus_type</a:t>
            </a:r>
            <a:endParaRPr lang="en-US" sz="3538" u="none" dirty="0">
              <a:solidFill>
                <a:srgbClr val="FFFFFF"/>
              </a:solidFill>
              <a:latin typeface="Krabuler"/>
            </a:endParaRPr>
          </a:p>
          <a:p>
            <a:pPr marL="0" lvl="0" indent="0">
              <a:lnSpc>
                <a:spcPts val="4953"/>
              </a:lnSpc>
            </a:pPr>
            <a:r>
              <a:rPr lang="en-US" sz="3538" u="none" dirty="0">
                <a:solidFill>
                  <a:srgbClr val="FFFFFF"/>
                </a:solidFill>
                <a:latin typeface="Krabuler"/>
              </a:rPr>
              <a:t>10)Distance-this table includes values such as </a:t>
            </a:r>
            <a:r>
              <a:rPr lang="en-US" sz="3538" u="none" dirty="0" err="1">
                <a:solidFill>
                  <a:srgbClr val="FFFFFF"/>
                </a:solidFill>
                <a:latin typeface="Krabuler"/>
              </a:rPr>
              <a:t>dist_id</a:t>
            </a:r>
            <a:r>
              <a:rPr lang="en-US" sz="3538" u="none" dirty="0">
                <a:solidFill>
                  <a:srgbClr val="FFFFFF"/>
                </a:solidFill>
                <a:latin typeface="Krabuler"/>
              </a:rPr>
              <a:t>, </a:t>
            </a:r>
            <a:r>
              <a:rPr lang="en-US" sz="3538" u="none" dirty="0" err="1">
                <a:solidFill>
                  <a:srgbClr val="FFFFFF"/>
                </a:solidFill>
                <a:latin typeface="Krabuler"/>
              </a:rPr>
              <a:t>bus_name</a:t>
            </a:r>
            <a:r>
              <a:rPr lang="en-US" sz="3538" u="none" dirty="0">
                <a:solidFill>
                  <a:srgbClr val="FFFFFF"/>
                </a:solidFill>
                <a:latin typeface="Krabuler"/>
              </a:rPr>
              <a:t>, </a:t>
            </a:r>
            <a:r>
              <a:rPr lang="en-US" sz="3538" u="none" dirty="0" err="1">
                <a:solidFill>
                  <a:srgbClr val="FFFFFF"/>
                </a:solidFill>
                <a:latin typeface="Krabuler"/>
              </a:rPr>
              <a:t>loc_name</a:t>
            </a:r>
            <a:r>
              <a:rPr lang="en-US" sz="3538" u="none" dirty="0">
                <a:solidFill>
                  <a:srgbClr val="FFFFFF"/>
                </a:solidFill>
                <a:latin typeface="Krabuler"/>
              </a:rPr>
              <a:t>, </a:t>
            </a:r>
            <a:r>
              <a:rPr lang="en-US" sz="3538" u="none" dirty="0" err="1">
                <a:solidFill>
                  <a:srgbClr val="FFFFFF"/>
                </a:solidFill>
                <a:latin typeface="Krabuler"/>
              </a:rPr>
              <a:t>dist</a:t>
            </a:r>
            <a:endParaRPr lang="en-US" sz="3538" u="none" dirty="0">
              <a:solidFill>
                <a:srgbClr val="FFFFFF"/>
              </a:solidFill>
              <a:latin typeface="Krabul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112919">
            <a:off x="1051169" y="616932"/>
            <a:ext cx="3339402" cy="3461237"/>
          </a:xfrm>
          <a:prstGeom prst="rect">
            <a:avLst/>
          </a:prstGeom>
        </p:spPr>
      </p:pic>
      <p:pic>
        <p:nvPicPr>
          <p:cNvPr id="3" name="Picture 3"/>
          <p:cNvPicPr>
            <a:picLocks noChangeAspect="1"/>
          </p:cNvPicPr>
          <p:nvPr/>
        </p:nvPicPr>
        <p:blipFill>
          <a:blip r:embed="rId3"/>
          <a:srcRect/>
          <a:stretch>
            <a:fillRect/>
          </a:stretch>
        </p:blipFill>
        <p:spPr>
          <a:xfrm>
            <a:off x="776882" y="1249539"/>
            <a:ext cx="2340967" cy="2217561"/>
          </a:xfrm>
          <a:prstGeom prst="rect">
            <a:avLst/>
          </a:prstGeom>
        </p:spPr>
      </p:pic>
      <p:sp>
        <p:nvSpPr>
          <p:cNvPr id="4" name="TextBox 4"/>
          <p:cNvSpPr txBox="1"/>
          <p:nvPr/>
        </p:nvSpPr>
        <p:spPr>
          <a:xfrm>
            <a:off x="3096078" y="1781238"/>
            <a:ext cx="6529009" cy="1154162"/>
          </a:xfrm>
          <a:prstGeom prst="rect">
            <a:avLst/>
          </a:prstGeom>
        </p:spPr>
        <p:txBody>
          <a:bodyPr lIns="0" tIns="0" rIns="0" bIns="0" rtlCol="0" anchor="t">
            <a:spAutoFit/>
          </a:bodyPr>
          <a:lstStyle/>
          <a:p>
            <a:pPr marL="0" lvl="0" indent="0">
              <a:lnSpc>
                <a:spcPts val="8800"/>
              </a:lnSpc>
            </a:pPr>
            <a:r>
              <a:rPr lang="en-US" sz="8000" dirty="0">
                <a:solidFill>
                  <a:srgbClr val="264C3D"/>
                </a:solidFill>
                <a:latin typeface="Arita Buri Bold"/>
              </a:rPr>
              <a:t>ERD</a:t>
            </a:r>
            <a:endParaRPr lang="en-US" sz="8000" u="none" dirty="0">
              <a:solidFill>
                <a:srgbClr val="264C3D"/>
              </a:solidFill>
              <a:latin typeface="Arita Buri Bold"/>
            </a:endParaRPr>
          </a:p>
        </p:txBody>
      </p:sp>
      <p:pic>
        <p:nvPicPr>
          <p:cNvPr id="7" name="Рисунок 6">
            <a:extLst>
              <a:ext uri="{FF2B5EF4-FFF2-40B4-BE49-F238E27FC236}">
                <a16:creationId xmlns:a16="http://schemas.microsoft.com/office/drawing/2014/main" id="{34636F35-2DB4-4DD6-A035-3C35A81063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0"/>
            <a:ext cx="6881703" cy="101770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3B8A7"/>
        </a:solidFill>
        <a:effectLst/>
      </p:bgPr>
    </p:bg>
    <p:spTree>
      <p:nvGrpSpPr>
        <p:cNvPr id="1" name=""/>
        <p:cNvGrpSpPr/>
        <p:nvPr/>
      </p:nvGrpSpPr>
      <p:grpSpPr>
        <a:xfrm>
          <a:off x="0" y="0"/>
          <a:ext cx="0" cy="0"/>
          <a:chOff x="0" y="0"/>
          <a:chExt cx="0" cy="0"/>
        </a:xfrm>
      </p:grpSpPr>
      <p:sp>
        <p:nvSpPr>
          <p:cNvPr id="2" name="TextBox 2"/>
          <p:cNvSpPr txBox="1"/>
          <p:nvPr/>
        </p:nvSpPr>
        <p:spPr>
          <a:xfrm>
            <a:off x="10114275" y="731767"/>
            <a:ext cx="5709522" cy="1197282"/>
          </a:xfrm>
          <a:prstGeom prst="rect">
            <a:avLst/>
          </a:prstGeom>
        </p:spPr>
        <p:txBody>
          <a:bodyPr lIns="0" tIns="0" rIns="0" bIns="0" rtlCol="0" anchor="t">
            <a:spAutoFit/>
          </a:bodyPr>
          <a:lstStyle/>
          <a:p>
            <a:pPr marL="0" lvl="0" indent="0">
              <a:lnSpc>
                <a:spcPts val="8799"/>
              </a:lnSpc>
            </a:pPr>
            <a:r>
              <a:rPr lang="en-US" sz="7999">
                <a:solidFill>
                  <a:srgbClr val="264C3D"/>
                </a:solidFill>
                <a:latin typeface="Arita Buri Bold"/>
              </a:rPr>
              <a:t>Conclusion</a:t>
            </a:r>
          </a:p>
        </p:txBody>
      </p:sp>
      <p:sp>
        <p:nvSpPr>
          <p:cNvPr id="3" name="TextBox 3"/>
          <p:cNvSpPr txBox="1"/>
          <p:nvPr/>
        </p:nvSpPr>
        <p:spPr>
          <a:xfrm>
            <a:off x="8234424" y="2586548"/>
            <a:ext cx="9740959" cy="5271872"/>
          </a:xfrm>
          <a:prstGeom prst="rect">
            <a:avLst/>
          </a:prstGeom>
        </p:spPr>
        <p:txBody>
          <a:bodyPr lIns="0" tIns="0" rIns="0" bIns="0" rtlCol="0" anchor="t">
            <a:spAutoFit/>
          </a:bodyPr>
          <a:lstStyle/>
          <a:p>
            <a:pPr marL="0" lvl="0" indent="0">
              <a:lnSpc>
                <a:spcPts val="4672"/>
              </a:lnSpc>
            </a:pPr>
            <a:r>
              <a:rPr lang="en-US" sz="3337" spc="133">
                <a:solidFill>
                  <a:srgbClr val="FFFFFF"/>
                </a:solidFill>
                <a:latin typeface="HK Grotesk Light"/>
              </a:rPr>
              <a:t>Voice Based Public Transport Enquiry System is a needy practical system that is useful in not only providing the bus details, it helps in travel planning and saves enormous timing of the user, which otherwise would have spent in waiting at the bus stations. Unlike with the SMS based systems, in which the user needs to send sms in predefined formats, this system is very simple to use and more accurate.</a:t>
            </a:r>
          </a:p>
        </p:txBody>
      </p:sp>
      <p:sp>
        <p:nvSpPr>
          <p:cNvPr id="4" name="TextBox 4"/>
          <p:cNvSpPr txBox="1"/>
          <p:nvPr/>
        </p:nvSpPr>
        <p:spPr>
          <a:xfrm>
            <a:off x="10861239" y="6460229"/>
            <a:ext cx="5709522" cy="549938"/>
          </a:xfrm>
          <a:prstGeom prst="rect">
            <a:avLst/>
          </a:prstGeom>
        </p:spPr>
        <p:txBody>
          <a:bodyPr lIns="0" tIns="0" rIns="0" bIns="0" rtlCol="0" anchor="t">
            <a:spAutoFit/>
          </a:bodyPr>
          <a:lstStyle/>
          <a:p>
            <a:pPr marL="0" lvl="0" indent="0">
              <a:lnSpc>
                <a:spcPts val="4479"/>
              </a:lnSpc>
            </a:pPr>
            <a:endParaRPr/>
          </a:p>
        </p:txBody>
      </p:sp>
      <p:pic>
        <p:nvPicPr>
          <p:cNvPr id="5" name="Picture 5"/>
          <p:cNvPicPr>
            <a:picLocks noChangeAspect="1"/>
          </p:cNvPicPr>
          <p:nvPr/>
        </p:nvPicPr>
        <p:blipFill>
          <a:blip r:embed="rId2">
            <a:alphaModFix amt="30000"/>
          </a:blip>
          <a:srcRect/>
          <a:stretch>
            <a:fillRect/>
          </a:stretch>
        </p:blipFill>
        <p:spPr>
          <a:xfrm rot="-7351815">
            <a:off x="638793" y="1706278"/>
            <a:ext cx="6632464" cy="6874444"/>
          </a:xfrm>
          <a:prstGeom prst="rect">
            <a:avLst/>
          </a:prstGeom>
        </p:spPr>
      </p:pic>
      <p:pic>
        <p:nvPicPr>
          <p:cNvPr id="6" name="Picture 6"/>
          <p:cNvPicPr>
            <a:picLocks noChangeAspect="1"/>
          </p:cNvPicPr>
          <p:nvPr/>
        </p:nvPicPr>
        <p:blipFill>
          <a:blip r:embed="rId3"/>
          <a:srcRect/>
          <a:stretch>
            <a:fillRect/>
          </a:stretch>
        </p:blipFill>
        <p:spPr>
          <a:xfrm>
            <a:off x="490331" y="2327413"/>
            <a:ext cx="7424756" cy="51547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112919">
            <a:off x="1675366" y="1184973"/>
            <a:ext cx="7638374" cy="7917054"/>
          </a:xfrm>
          <a:prstGeom prst="rect">
            <a:avLst/>
          </a:prstGeom>
        </p:spPr>
      </p:pic>
      <p:pic>
        <p:nvPicPr>
          <p:cNvPr id="3" name="Picture 3"/>
          <p:cNvPicPr>
            <a:picLocks noChangeAspect="1"/>
          </p:cNvPicPr>
          <p:nvPr/>
        </p:nvPicPr>
        <p:blipFill>
          <a:blip r:embed="rId3"/>
          <a:srcRect/>
          <a:stretch>
            <a:fillRect/>
          </a:stretch>
        </p:blipFill>
        <p:spPr>
          <a:xfrm>
            <a:off x="2051352" y="1391838"/>
            <a:ext cx="6886402" cy="6523381"/>
          </a:xfrm>
          <a:prstGeom prst="rect">
            <a:avLst/>
          </a:prstGeom>
        </p:spPr>
      </p:pic>
      <p:sp>
        <p:nvSpPr>
          <p:cNvPr id="4" name="TextBox 4"/>
          <p:cNvSpPr txBox="1"/>
          <p:nvPr/>
        </p:nvSpPr>
        <p:spPr>
          <a:xfrm>
            <a:off x="10231221" y="3425847"/>
            <a:ext cx="7028079" cy="3444832"/>
          </a:xfrm>
          <a:prstGeom prst="rect">
            <a:avLst/>
          </a:prstGeom>
        </p:spPr>
        <p:txBody>
          <a:bodyPr lIns="0" tIns="0" rIns="0" bIns="0" rtlCol="0" anchor="t">
            <a:spAutoFit/>
          </a:bodyPr>
          <a:lstStyle/>
          <a:p>
            <a:pPr marL="0" lvl="0" indent="0">
              <a:lnSpc>
                <a:spcPts val="8800"/>
              </a:lnSpc>
            </a:pPr>
            <a:r>
              <a:rPr lang="en-US" sz="8000">
                <a:solidFill>
                  <a:srgbClr val="264C3D"/>
                </a:solidFill>
                <a:latin typeface="Arita Buri Bold"/>
              </a:rPr>
              <a:t>Thank for your atterntion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417</Words>
  <Application>Microsoft Office PowerPoint</Application>
  <PresentationFormat>Произвольный</PresentationFormat>
  <Paragraphs>33</Paragraphs>
  <Slides>9</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9</vt:i4>
      </vt:variant>
    </vt:vector>
  </HeadingPairs>
  <TitlesOfParts>
    <vt:vector size="17" baseType="lpstr">
      <vt:lpstr>HK Grotesk Light</vt:lpstr>
      <vt:lpstr>Calibri</vt:lpstr>
      <vt:lpstr>Arial</vt:lpstr>
      <vt:lpstr>Arita Buri Bold</vt:lpstr>
      <vt:lpstr>Krabuler</vt:lpstr>
      <vt:lpstr>Arimo</vt:lpstr>
      <vt:lpstr>Open Sans</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Blue Illustrative Technology Pitch Deck Presentation</dc:title>
  <cp:lastModifiedBy>Konarbay Sholpan</cp:lastModifiedBy>
  <cp:revision>2</cp:revision>
  <dcterms:created xsi:type="dcterms:W3CDTF">2006-08-16T00:00:00Z</dcterms:created>
  <dcterms:modified xsi:type="dcterms:W3CDTF">2020-11-22T12:50:20Z</dcterms:modified>
  <dc:identifier>DAEOEcWndUE</dc:identifier>
</cp:coreProperties>
</file>